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356" r:id="rId3"/>
    <p:sldId id="299" r:id="rId4"/>
    <p:sldId id="314" r:id="rId5"/>
    <p:sldId id="30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9" r:id="rId18"/>
    <p:sldId id="326" r:id="rId19"/>
    <p:sldId id="327" r:id="rId20"/>
    <p:sldId id="328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10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12" r:id="rId48"/>
    <p:sldId id="355" r:id="rId49"/>
    <p:sldId id="357" r:id="rId50"/>
    <p:sldId id="358" r:id="rId51"/>
    <p:sldId id="359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13" r:id="rId65"/>
    <p:sldId id="373" r:id="rId66"/>
    <p:sldId id="374" r:id="rId67"/>
    <p:sldId id="375" r:id="rId68"/>
    <p:sldId id="376" r:id="rId69"/>
    <p:sldId id="377" r:id="rId70"/>
    <p:sldId id="303" r:id="rId71"/>
    <p:sldId id="304" r:id="rId72"/>
    <p:sldId id="305" r:id="rId73"/>
    <p:sldId id="308" r:id="rId7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Lato" panose="020F0502020204030203" pitchFamily="34" charset="77"/>
      <p:regular r:id="rId80"/>
      <p:bold r:id="rId81"/>
      <p:italic r:id="rId82"/>
      <p:boldItalic r:id="rId83"/>
    </p:embeddedFont>
    <p:embeddedFont>
      <p:font typeface="Lato Light" panose="020F0302020204030203" pitchFamily="34" charset="77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/>
    <p:restoredTop sz="94286"/>
  </p:normalViewPr>
  <p:slideViewPr>
    <p:cSldViewPr snapToGrid="0">
      <p:cViewPr varScale="1">
        <p:scale>
          <a:sx n="155" d="100"/>
          <a:sy n="155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4cca556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4cca556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4cca556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14cca556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14cca556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14cca556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sleep 1000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in another shell run pstree (have to install via brew etc.).  This show the process tree.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mac the root process is launchd and everything is fork execed from there.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htop is a good example as well.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026692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123CA-00D2-EA5B-D5FF-8DED71E0346E}"/>
              </a:ext>
            </a:extLst>
          </p:cNvPr>
          <p:cNvSpPr/>
          <p:nvPr/>
        </p:nvSpPr>
        <p:spPr>
          <a:xfrm>
            <a:off x="3673643" y="1600195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32066-5259-A21F-4C95-20F009E7EB1D}"/>
              </a:ext>
            </a:extLst>
          </p:cNvPr>
          <p:cNvSpPr/>
          <p:nvPr/>
        </p:nvSpPr>
        <p:spPr>
          <a:xfrm>
            <a:off x="1395664" y="1784679"/>
            <a:ext cx="328862" cy="184484"/>
          </a:xfrm>
          <a:custGeom>
            <a:avLst/>
            <a:gdLst>
              <a:gd name="connsiteX0" fmla="*/ 0 w 328862"/>
              <a:gd name="connsiteY0" fmla="*/ 0 h 184484"/>
              <a:gd name="connsiteX1" fmla="*/ 328862 w 328862"/>
              <a:gd name="connsiteY1" fmla="*/ 0 h 184484"/>
              <a:gd name="connsiteX2" fmla="*/ 328862 w 328862"/>
              <a:gd name="connsiteY2" fmla="*/ 184484 h 184484"/>
              <a:gd name="connsiteX3" fmla="*/ 0 w 328862"/>
              <a:gd name="connsiteY3" fmla="*/ 184484 h 184484"/>
              <a:gd name="connsiteX4" fmla="*/ 0 w 328862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862" h="184484" fill="none" extrusionOk="0">
                <a:moveTo>
                  <a:pt x="0" y="0"/>
                </a:moveTo>
                <a:cubicBezTo>
                  <a:pt x="84983" y="-11860"/>
                  <a:pt x="205207" y="-13714"/>
                  <a:pt x="328862" y="0"/>
                </a:cubicBezTo>
                <a:cubicBezTo>
                  <a:pt x="327823" y="77519"/>
                  <a:pt x="337875" y="109594"/>
                  <a:pt x="328862" y="184484"/>
                </a:cubicBezTo>
                <a:cubicBezTo>
                  <a:pt x="260692" y="176563"/>
                  <a:pt x="135198" y="200057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28862" h="184484" stroke="0" extrusionOk="0">
                <a:moveTo>
                  <a:pt x="0" y="0"/>
                </a:moveTo>
                <a:cubicBezTo>
                  <a:pt x="89963" y="8682"/>
                  <a:pt x="167021" y="14438"/>
                  <a:pt x="328862" y="0"/>
                </a:cubicBezTo>
                <a:cubicBezTo>
                  <a:pt x="335955" y="57978"/>
                  <a:pt x="321512" y="132214"/>
                  <a:pt x="328862" y="184484"/>
                </a:cubicBezTo>
                <a:cubicBezTo>
                  <a:pt x="221362" y="194609"/>
                  <a:pt x="125658" y="193017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AE2-AF3B-7E20-AA96-4E21CC008659}"/>
              </a:ext>
            </a:extLst>
          </p:cNvPr>
          <p:cNvSpPr/>
          <p:nvPr/>
        </p:nvSpPr>
        <p:spPr>
          <a:xfrm>
            <a:off x="4311316" y="3156279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381E3-3CF1-7773-ECDC-F88C1B48EAB3}"/>
              </a:ext>
            </a:extLst>
          </p:cNvPr>
          <p:cNvSpPr/>
          <p:nvPr/>
        </p:nvSpPr>
        <p:spPr>
          <a:xfrm>
            <a:off x="5165559" y="3725774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entry point for the process that we starts when we run a program from the command 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403684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08"/>
          <a:stretch/>
        </p:blipFill>
        <p:spPr>
          <a:xfrm>
            <a:off x="1714500" y="130676"/>
            <a:ext cx="5715000" cy="322513"/>
          </a:xfrm>
          <a:custGeom>
            <a:avLst/>
            <a:gdLst>
              <a:gd name="connsiteX0" fmla="*/ 0 w 5715000"/>
              <a:gd name="connsiteY0" fmla="*/ 0 h 322513"/>
              <a:gd name="connsiteX1" fmla="*/ 571500 w 5715000"/>
              <a:gd name="connsiteY1" fmla="*/ 0 h 322513"/>
              <a:gd name="connsiteX2" fmla="*/ 1143000 w 5715000"/>
              <a:gd name="connsiteY2" fmla="*/ 0 h 322513"/>
              <a:gd name="connsiteX3" fmla="*/ 1714500 w 5715000"/>
              <a:gd name="connsiteY3" fmla="*/ 0 h 322513"/>
              <a:gd name="connsiteX4" fmla="*/ 2400300 w 5715000"/>
              <a:gd name="connsiteY4" fmla="*/ 0 h 322513"/>
              <a:gd name="connsiteX5" fmla="*/ 3028950 w 5715000"/>
              <a:gd name="connsiteY5" fmla="*/ 0 h 322513"/>
              <a:gd name="connsiteX6" fmla="*/ 3429000 w 5715000"/>
              <a:gd name="connsiteY6" fmla="*/ 0 h 322513"/>
              <a:gd name="connsiteX7" fmla="*/ 3943350 w 5715000"/>
              <a:gd name="connsiteY7" fmla="*/ 0 h 322513"/>
              <a:gd name="connsiteX8" fmla="*/ 4629150 w 5715000"/>
              <a:gd name="connsiteY8" fmla="*/ 0 h 322513"/>
              <a:gd name="connsiteX9" fmla="*/ 5200650 w 5715000"/>
              <a:gd name="connsiteY9" fmla="*/ 0 h 322513"/>
              <a:gd name="connsiteX10" fmla="*/ 5715000 w 5715000"/>
              <a:gd name="connsiteY10" fmla="*/ 0 h 322513"/>
              <a:gd name="connsiteX11" fmla="*/ 5715000 w 5715000"/>
              <a:gd name="connsiteY11" fmla="*/ 322513 h 322513"/>
              <a:gd name="connsiteX12" fmla="*/ 5257800 w 5715000"/>
              <a:gd name="connsiteY12" fmla="*/ 322513 h 322513"/>
              <a:gd name="connsiteX13" fmla="*/ 4572000 w 5715000"/>
              <a:gd name="connsiteY13" fmla="*/ 322513 h 322513"/>
              <a:gd name="connsiteX14" fmla="*/ 4114800 w 5715000"/>
              <a:gd name="connsiteY14" fmla="*/ 322513 h 322513"/>
              <a:gd name="connsiteX15" fmla="*/ 3714750 w 5715000"/>
              <a:gd name="connsiteY15" fmla="*/ 322513 h 322513"/>
              <a:gd name="connsiteX16" fmla="*/ 3314700 w 5715000"/>
              <a:gd name="connsiteY16" fmla="*/ 322513 h 322513"/>
              <a:gd name="connsiteX17" fmla="*/ 2686050 w 5715000"/>
              <a:gd name="connsiteY17" fmla="*/ 322513 h 322513"/>
              <a:gd name="connsiteX18" fmla="*/ 2286000 w 5715000"/>
              <a:gd name="connsiteY18" fmla="*/ 322513 h 322513"/>
              <a:gd name="connsiteX19" fmla="*/ 1714500 w 5715000"/>
              <a:gd name="connsiteY19" fmla="*/ 322513 h 322513"/>
              <a:gd name="connsiteX20" fmla="*/ 1257300 w 5715000"/>
              <a:gd name="connsiteY20" fmla="*/ 322513 h 322513"/>
              <a:gd name="connsiteX21" fmla="*/ 685800 w 5715000"/>
              <a:gd name="connsiteY21" fmla="*/ 322513 h 322513"/>
              <a:gd name="connsiteX22" fmla="*/ 0 w 5715000"/>
              <a:gd name="connsiteY22" fmla="*/ 322513 h 322513"/>
              <a:gd name="connsiteX23" fmla="*/ 0 w 5715000"/>
              <a:gd name="connsiteY23" fmla="*/ 0 h 32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2513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3270" y="131970"/>
                  <a:pt x="5702011" y="188052"/>
                  <a:pt x="5715000" y="322513"/>
                </a:cubicBezTo>
                <a:cubicBezTo>
                  <a:pt x="5513477" y="328385"/>
                  <a:pt x="5477889" y="289986"/>
                  <a:pt x="5257800" y="322513"/>
                </a:cubicBezTo>
                <a:cubicBezTo>
                  <a:pt x="5037711" y="355040"/>
                  <a:pt x="4800732" y="316761"/>
                  <a:pt x="4572000" y="322513"/>
                </a:cubicBezTo>
                <a:cubicBezTo>
                  <a:pt x="4343268" y="328265"/>
                  <a:pt x="4312613" y="283764"/>
                  <a:pt x="4114800" y="322513"/>
                </a:cubicBezTo>
                <a:cubicBezTo>
                  <a:pt x="3916987" y="361262"/>
                  <a:pt x="3881436" y="282802"/>
                  <a:pt x="3714750" y="322513"/>
                </a:cubicBezTo>
                <a:cubicBezTo>
                  <a:pt x="3548064" y="362224"/>
                  <a:pt x="3455291" y="313335"/>
                  <a:pt x="3314700" y="322513"/>
                </a:cubicBezTo>
                <a:cubicBezTo>
                  <a:pt x="3174109" y="331691"/>
                  <a:pt x="2910092" y="295465"/>
                  <a:pt x="2686050" y="322513"/>
                </a:cubicBezTo>
                <a:cubicBezTo>
                  <a:pt x="2462008" y="349561"/>
                  <a:pt x="2417852" y="312127"/>
                  <a:pt x="2286000" y="322513"/>
                </a:cubicBezTo>
                <a:cubicBezTo>
                  <a:pt x="2154148" y="332899"/>
                  <a:pt x="1846025" y="289034"/>
                  <a:pt x="1714500" y="322513"/>
                </a:cubicBezTo>
                <a:cubicBezTo>
                  <a:pt x="1582975" y="355992"/>
                  <a:pt x="1430466" y="273724"/>
                  <a:pt x="1257300" y="322513"/>
                </a:cubicBezTo>
                <a:cubicBezTo>
                  <a:pt x="1084134" y="371302"/>
                  <a:pt x="805627" y="316645"/>
                  <a:pt x="685800" y="322513"/>
                </a:cubicBezTo>
                <a:cubicBezTo>
                  <a:pt x="565973" y="328381"/>
                  <a:pt x="139150" y="257812"/>
                  <a:pt x="0" y="322513"/>
                </a:cubicBezTo>
                <a:cubicBezTo>
                  <a:pt x="-29315" y="181437"/>
                  <a:pt x="5077" y="104317"/>
                  <a:pt x="0" y="0"/>
                </a:cubicBezTo>
                <a:close/>
              </a:path>
              <a:path w="5715000" h="322513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52201" y="73485"/>
                  <a:pt x="5703633" y="223988"/>
                  <a:pt x="5715000" y="322513"/>
                </a:cubicBezTo>
                <a:cubicBezTo>
                  <a:pt x="5488932" y="388433"/>
                  <a:pt x="5392909" y="252633"/>
                  <a:pt x="5086350" y="322513"/>
                </a:cubicBezTo>
                <a:cubicBezTo>
                  <a:pt x="4779791" y="392393"/>
                  <a:pt x="4596211" y="267029"/>
                  <a:pt x="4400550" y="322513"/>
                </a:cubicBezTo>
                <a:cubicBezTo>
                  <a:pt x="4204889" y="377997"/>
                  <a:pt x="4013338" y="313712"/>
                  <a:pt x="3714750" y="322513"/>
                </a:cubicBezTo>
                <a:cubicBezTo>
                  <a:pt x="3416162" y="331314"/>
                  <a:pt x="3416545" y="292910"/>
                  <a:pt x="3257550" y="322513"/>
                </a:cubicBezTo>
                <a:cubicBezTo>
                  <a:pt x="3098555" y="352116"/>
                  <a:pt x="2856299" y="268810"/>
                  <a:pt x="2686050" y="322513"/>
                </a:cubicBezTo>
                <a:cubicBezTo>
                  <a:pt x="2515801" y="376216"/>
                  <a:pt x="2237654" y="243905"/>
                  <a:pt x="2000250" y="322513"/>
                </a:cubicBezTo>
                <a:cubicBezTo>
                  <a:pt x="1762846" y="401121"/>
                  <a:pt x="1594922" y="263383"/>
                  <a:pt x="1428750" y="322513"/>
                </a:cubicBezTo>
                <a:cubicBezTo>
                  <a:pt x="1262578" y="381643"/>
                  <a:pt x="1166437" y="298302"/>
                  <a:pt x="1028700" y="322513"/>
                </a:cubicBezTo>
                <a:cubicBezTo>
                  <a:pt x="890963" y="346724"/>
                  <a:pt x="675348" y="321186"/>
                  <a:pt x="571500" y="322513"/>
                </a:cubicBezTo>
                <a:cubicBezTo>
                  <a:pt x="467652" y="323840"/>
                  <a:pt x="129159" y="281165"/>
                  <a:pt x="0" y="322513"/>
                </a:cubicBezTo>
                <a:cubicBezTo>
                  <a:pt x="-31545" y="180565"/>
                  <a:pt x="8911" y="9610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10601C8-764B-E9CC-6112-1D22791F64BA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00946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Here, we print the process id (</a:t>
            </a:r>
            <a:r>
              <a:rPr lang="en-US" b="0" dirty="0" err="1"/>
              <a:t>pid</a:t>
            </a:r>
            <a:r>
              <a:rPr lang="en-US" b="0" dirty="0"/>
              <a:t>) of the currently executing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588167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92B437-3FB6-F5DD-8D64-3F755CB9A72B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08300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 call to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Invokes code in the OS to create a new process (PCB).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creates a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780671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26FA87-3334-8D5F-8FC2-71FEC6989675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AB61621-57DA-5698-A555-78F28CC3A49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58273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Execution continues in both the parent and child process from the point of return from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0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It is non-deterministic as to which process will “have” the CPU next.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 us assume the parent continues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checks the return value – always a good thing to 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965154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</a:t>
            </a:r>
          </a:p>
          <a:p>
            <a:pPr marL="114300" indent="0">
              <a:buNone/>
            </a:pPr>
            <a:r>
              <a:rPr lang="en-US" b="0" dirty="0"/>
              <a:t>A non-zero value indicates that it is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is the PID of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274319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starts to execute.</a:t>
            </a:r>
          </a:p>
          <a:p>
            <a:pPr marL="114300" indent="0">
              <a:buNone/>
            </a:pPr>
            <a:r>
              <a:rPr lang="en-US" b="0" dirty="0"/>
              <a:t>It checks the return value, but it never fails in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just won’t reach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965154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G_3223_uj4p9x.mp4" descr="IMG_3223_uj4p9x.mp4">
            <a:hlinkClick r:id="" action="ppaction://media"/>
            <a:extLst>
              <a:ext uri="{FF2B5EF4-FFF2-40B4-BE49-F238E27FC236}">
                <a16:creationId xmlns:a16="http://schemas.microsoft.com/office/drawing/2014/main" id="{B6F1BE24-11F4-5476-049C-824E3EC0D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9380B0-C160-4A0A-21C2-55190BB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4400"/>
            <a:ext cx="1702157" cy="2227800"/>
          </a:xfrm>
          <a:solidFill>
            <a:schemeClr val="accent1">
              <a:lumMod val="20000"/>
              <a:lumOff val="80000"/>
              <a:alpha val="47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Which came first, the chicken or the egg?</a:t>
            </a:r>
          </a:p>
        </p:txBody>
      </p:sp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75CC4B8F-237B-15E1-867E-B778A15D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120694"/>
            <a:ext cx="2514600" cy="18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 If it is 0, which in this case it is, we are executing in the child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274319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Right before we make the call to </a:t>
            </a:r>
            <a:r>
              <a:rPr lang="en-US" dirty="0" err="1"/>
              <a:t>printf</a:t>
            </a:r>
            <a:r>
              <a:rPr lang="en-US" b="0" dirty="0"/>
              <a:t>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invokes </a:t>
            </a:r>
            <a:r>
              <a:rPr lang="en-US" dirty="0" err="1"/>
              <a:t>printf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70571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2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returns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puts the parent process into a waiting status for the child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408269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E5CB6-B903-161B-9F08-C539479CC786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2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resumes execution at some point.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sz="1600" b="0" dirty="0"/>
              <a:t>READY -&gt;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C350A-FA61-405D-0524-4A2D0A5D5115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Calls </a:t>
            </a:r>
            <a:r>
              <a:rPr lang="en-US" b="0" dirty="0" err="1"/>
              <a:t>printf</a:t>
            </a:r>
            <a:r>
              <a:rPr lang="en-US" b="0" dirty="0"/>
              <a:t>.</a:t>
            </a:r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035AF-9D90-A61D-F711-FB05FEEFDDDB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Returns from main.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This creates a </a:t>
            </a:r>
            <a:r>
              <a:rPr lang="en-US" sz="1600" dirty="0"/>
              <a:t>zombie</a:t>
            </a:r>
            <a:r>
              <a:rPr lang="en-US" sz="1600" b="0" dirty="0"/>
              <a:t>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467DB9-1D68-0192-F87D-1ED92A93CF2C}"/>
              </a:ext>
            </a:extLst>
          </p:cNvPr>
          <p:cNvSpPr/>
          <p:nvPr/>
        </p:nvSpPr>
        <p:spPr>
          <a:xfrm>
            <a:off x="0" y="4090719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Although the parent has exited, it will not necessarily automatically be deallocated.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4BA5-0532-C6B2-BA2F-D632986F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shell will handle the reaping of the parent. 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Unless it wasn’t the shell that created it…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C95DAC-5B74-C204-EB29-DC8E600959F2}"/>
              </a:ext>
            </a:extLst>
          </p:cNvPr>
          <p:cNvSpPr/>
          <p:nvPr/>
        </p:nvSpPr>
        <p:spPr>
          <a:xfrm>
            <a:off x="7283674" y="2330348"/>
            <a:ext cx="681789" cy="657726"/>
          </a:xfrm>
          <a:prstGeom prst="ellipse">
            <a:avLst/>
          </a:prstGeom>
          <a:solidFill>
            <a:schemeClr val="accent6">
              <a:lumMod val="50000"/>
              <a:alpha val="34000"/>
            </a:scheme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shell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CAC0A9-7DDD-93D6-0DBF-170174E6A4A2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7624569" y="2988074"/>
            <a:ext cx="1" cy="18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1515" y="117273"/>
            <a:ext cx="2920784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 slight variant to the previous program.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9BE726-0D0E-A4BC-E22E-AD71D71C5B94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begin execution in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27532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36359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call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Creates a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63627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12961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for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828777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67612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if we are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are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259879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83430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</a:t>
            </a:r>
            <a:r>
              <a:rPr lang="en-US" dirty="0"/>
              <a:t>wait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cause the parent process to “sleep”.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Waiting for the child to complete.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751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context switch to the child (at some point later in time).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62826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</a:t>
            </a:r>
            <a:r>
              <a:rPr lang="en-US" dirty="0"/>
              <a:t>fork</a:t>
            </a:r>
            <a:r>
              <a:rPr lang="en-US" b="0" dirty="0"/>
              <a:t> and check return codes.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If we get to this point, there is no error in the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828792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running the child process, so our return value from </a:t>
            </a:r>
            <a:r>
              <a:rPr lang="en-US" dirty="0"/>
              <a:t>fork</a:t>
            </a:r>
            <a:r>
              <a:rPr lang="en-US" b="0" dirty="0"/>
              <a:t> is 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598808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488D-BFE9-2729-0CF2-55EC9193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New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3DD2-7933-942E-1F76-411A8C333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UNIX presents one of the most intriguing ways to create new processes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fork(): </a:t>
            </a:r>
            <a:r>
              <a:rPr lang="en-US" b="0" dirty="0"/>
              <a:t>create a new child process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exec():</a:t>
            </a:r>
            <a:r>
              <a:rPr lang="en-US" b="0" dirty="0"/>
              <a:t> replace the “image” of a process with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3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99183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put the process to sleep for 1 second.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allow other processes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But not the parent.</a:t>
            </a:r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4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C0375F-54A5-0EBF-DA7B-6204F582F635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sleep.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return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now have a zombie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4539893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59E33-A306-C2F8-FD3B-53964749633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Eventually, the parent executes again.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return from wait since the parent has a child that has exited.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kills the zombie.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9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E2D58F-8003-25B8-563D-CC57752490E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7807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finally returns from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4539916"/>
            <a:ext cx="6336632" cy="216567"/>
          </a:xfrm>
          <a:custGeom>
            <a:avLst/>
            <a:gdLst>
              <a:gd name="connsiteX0" fmla="*/ 0 w 6336632"/>
              <a:gd name="connsiteY0" fmla="*/ 0 h 216567"/>
              <a:gd name="connsiteX1" fmla="*/ 760396 w 6336632"/>
              <a:gd name="connsiteY1" fmla="*/ 0 h 216567"/>
              <a:gd name="connsiteX2" fmla="*/ 1457425 w 6336632"/>
              <a:gd name="connsiteY2" fmla="*/ 0 h 216567"/>
              <a:gd name="connsiteX3" fmla="*/ 2154455 w 6336632"/>
              <a:gd name="connsiteY3" fmla="*/ 0 h 216567"/>
              <a:gd name="connsiteX4" fmla="*/ 2598019 w 6336632"/>
              <a:gd name="connsiteY4" fmla="*/ 0 h 216567"/>
              <a:gd name="connsiteX5" fmla="*/ 3231682 w 6336632"/>
              <a:gd name="connsiteY5" fmla="*/ 0 h 216567"/>
              <a:gd name="connsiteX6" fmla="*/ 3801979 w 6336632"/>
              <a:gd name="connsiteY6" fmla="*/ 0 h 216567"/>
              <a:gd name="connsiteX7" fmla="*/ 4499009 w 6336632"/>
              <a:gd name="connsiteY7" fmla="*/ 0 h 216567"/>
              <a:gd name="connsiteX8" fmla="*/ 5005939 w 6336632"/>
              <a:gd name="connsiteY8" fmla="*/ 0 h 216567"/>
              <a:gd name="connsiteX9" fmla="*/ 5639602 w 6336632"/>
              <a:gd name="connsiteY9" fmla="*/ 0 h 216567"/>
              <a:gd name="connsiteX10" fmla="*/ 6336632 w 6336632"/>
              <a:gd name="connsiteY10" fmla="*/ 0 h 216567"/>
              <a:gd name="connsiteX11" fmla="*/ 6336632 w 6336632"/>
              <a:gd name="connsiteY11" fmla="*/ 216567 h 216567"/>
              <a:gd name="connsiteX12" fmla="*/ 5576236 w 6336632"/>
              <a:gd name="connsiteY12" fmla="*/ 216567 h 216567"/>
              <a:gd name="connsiteX13" fmla="*/ 5132672 w 6336632"/>
              <a:gd name="connsiteY13" fmla="*/ 216567 h 216567"/>
              <a:gd name="connsiteX14" fmla="*/ 4435642 w 6336632"/>
              <a:gd name="connsiteY14" fmla="*/ 216567 h 216567"/>
              <a:gd name="connsiteX15" fmla="*/ 3928712 w 6336632"/>
              <a:gd name="connsiteY15" fmla="*/ 216567 h 216567"/>
              <a:gd name="connsiteX16" fmla="*/ 3295049 w 6336632"/>
              <a:gd name="connsiteY16" fmla="*/ 216567 h 216567"/>
              <a:gd name="connsiteX17" fmla="*/ 2788118 w 6336632"/>
              <a:gd name="connsiteY17" fmla="*/ 216567 h 216567"/>
              <a:gd name="connsiteX18" fmla="*/ 2217821 w 6336632"/>
              <a:gd name="connsiteY18" fmla="*/ 216567 h 216567"/>
              <a:gd name="connsiteX19" fmla="*/ 1647524 w 6336632"/>
              <a:gd name="connsiteY19" fmla="*/ 216567 h 216567"/>
              <a:gd name="connsiteX20" fmla="*/ 1013861 w 6336632"/>
              <a:gd name="connsiteY20" fmla="*/ 216567 h 216567"/>
              <a:gd name="connsiteX21" fmla="*/ 0 w 6336632"/>
              <a:gd name="connsiteY21" fmla="*/ 216567 h 216567"/>
              <a:gd name="connsiteX22" fmla="*/ 0 w 6336632"/>
              <a:gd name="connsiteY22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7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5885" y="101457"/>
                  <a:pt x="6336363" y="123884"/>
                  <a:pt x="6336632" y="216567"/>
                </a:cubicBezTo>
                <a:cubicBezTo>
                  <a:pt x="6022806" y="205781"/>
                  <a:pt x="5955827" y="231807"/>
                  <a:pt x="5576236" y="216567"/>
                </a:cubicBezTo>
                <a:cubicBezTo>
                  <a:pt x="5196645" y="201327"/>
                  <a:pt x="5349986" y="203363"/>
                  <a:pt x="5132672" y="216567"/>
                </a:cubicBezTo>
                <a:cubicBezTo>
                  <a:pt x="4915358" y="229771"/>
                  <a:pt x="4681261" y="189497"/>
                  <a:pt x="4435642" y="216567"/>
                </a:cubicBezTo>
                <a:cubicBezTo>
                  <a:pt x="4190023" y="243638"/>
                  <a:pt x="4061900" y="199344"/>
                  <a:pt x="3928712" y="216567"/>
                </a:cubicBezTo>
                <a:cubicBezTo>
                  <a:pt x="3795524" y="233791"/>
                  <a:pt x="3577765" y="218461"/>
                  <a:pt x="3295049" y="216567"/>
                </a:cubicBezTo>
                <a:cubicBezTo>
                  <a:pt x="3012333" y="214673"/>
                  <a:pt x="2908603" y="220062"/>
                  <a:pt x="2788118" y="216567"/>
                </a:cubicBezTo>
                <a:cubicBezTo>
                  <a:pt x="2667633" y="213072"/>
                  <a:pt x="2409138" y="224180"/>
                  <a:pt x="2217821" y="216567"/>
                </a:cubicBezTo>
                <a:cubicBezTo>
                  <a:pt x="2026504" y="208954"/>
                  <a:pt x="1908533" y="199382"/>
                  <a:pt x="1647524" y="216567"/>
                </a:cubicBezTo>
                <a:cubicBezTo>
                  <a:pt x="1386515" y="233752"/>
                  <a:pt x="1290723" y="222511"/>
                  <a:pt x="1013861" y="216567"/>
                </a:cubicBezTo>
                <a:cubicBezTo>
                  <a:pt x="736999" y="210623"/>
                  <a:pt x="493590" y="249876"/>
                  <a:pt x="0" y="216567"/>
                </a:cubicBezTo>
                <a:cubicBezTo>
                  <a:pt x="-5264" y="170663"/>
                  <a:pt x="72" y="51482"/>
                  <a:pt x="0" y="0"/>
                </a:cubicBezTo>
                <a:close/>
              </a:path>
              <a:path w="6336632" h="216567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9668" y="62197"/>
                  <a:pt x="6335606" y="139374"/>
                  <a:pt x="6336632" y="216567"/>
                </a:cubicBezTo>
                <a:cubicBezTo>
                  <a:pt x="6020938" y="220880"/>
                  <a:pt x="5863708" y="217835"/>
                  <a:pt x="5639602" y="216567"/>
                </a:cubicBezTo>
                <a:cubicBezTo>
                  <a:pt x="5415496" y="215300"/>
                  <a:pt x="5094730" y="239447"/>
                  <a:pt x="4942573" y="216567"/>
                </a:cubicBezTo>
                <a:cubicBezTo>
                  <a:pt x="4790416" y="193687"/>
                  <a:pt x="4548680" y="187581"/>
                  <a:pt x="4245543" y="216567"/>
                </a:cubicBezTo>
                <a:cubicBezTo>
                  <a:pt x="3942406" y="245554"/>
                  <a:pt x="3859508" y="236652"/>
                  <a:pt x="3485148" y="216567"/>
                </a:cubicBezTo>
                <a:cubicBezTo>
                  <a:pt x="3110789" y="196482"/>
                  <a:pt x="3066356" y="210842"/>
                  <a:pt x="2914851" y="216567"/>
                </a:cubicBezTo>
                <a:cubicBezTo>
                  <a:pt x="2763346" y="222292"/>
                  <a:pt x="2625320" y="241221"/>
                  <a:pt x="2407920" y="216567"/>
                </a:cubicBezTo>
                <a:cubicBezTo>
                  <a:pt x="2190520" y="191913"/>
                  <a:pt x="1931623" y="240291"/>
                  <a:pt x="1774257" y="216567"/>
                </a:cubicBezTo>
                <a:cubicBezTo>
                  <a:pt x="1616891" y="192843"/>
                  <a:pt x="1499023" y="231569"/>
                  <a:pt x="1330693" y="216567"/>
                </a:cubicBezTo>
                <a:cubicBezTo>
                  <a:pt x="1162363" y="201565"/>
                  <a:pt x="1000303" y="206534"/>
                  <a:pt x="887128" y="216567"/>
                </a:cubicBezTo>
                <a:cubicBezTo>
                  <a:pt x="773953" y="226600"/>
                  <a:pt x="430841" y="186054"/>
                  <a:pt x="0" y="216567"/>
                </a:cubicBezTo>
                <a:cubicBezTo>
                  <a:pt x="5675" y="160402"/>
                  <a:pt x="-2524" y="6896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87522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9A7825-CE00-87EF-B3CB-60CC35B582F1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Now, let’s do something cool.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once again start in main.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155050"/>
            <a:ext cx="4957010" cy="216567"/>
          </a:xfrm>
          <a:custGeom>
            <a:avLst/>
            <a:gdLst>
              <a:gd name="connsiteX0" fmla="*/ 0 w 4957010"/>
              <a:gd name="connsiteY0" fmla="*/ 0 h 216567"/>
              <a:gd name="connsiteX1" fmla="*/ 520486 w 4957010"/>
              <a:gd name="connsiteY1" fmla="*/ 0 h 216567"/>
              <a:gd name="connsiteX2" fmla="*/ 1140112 w 4957010"/>
              <a:gd name="connsiteY2" fmla="*/ 0 h 216567"/>
              <a:gd name="connsiteX3" fmla="*/ 1710168 w 4957010"/>
              <a:gd name="connsiteY3" fmla="*/ 0 h 216567"/>
              <a:gd name="connsiteX4" fmla="*/ 2379365 w 4957010"/>
              <a:gd name="connsiteY4" fmla="*/ 0 h 216567"/>
              <a:gd name="connsiteX5" fmla="*/ 3048561 w 4957010"/>
              <a:gd name="connsiteY5" fmla="*/ 0 h 216567"/>
              <a:gd name="connsiteX6" fmla="*/ 3668187 w 4957010"/>
              <a:gd name="connsiteY6" fmla="*/ 0 h 216567"/>
              <a:gd name="connsiteX7" fmla="*/ 4337384 w 4957010"/>
              <a:gd name="connsiteY7" fmla="*/ 0 h 216567"/>
              <a:gd name="connsiteX8" fmla="*/ 4957010 w 4957010"/>
              <a:gd name="connsiteY8" fmla="*/ 0 h 216567"/>
              <a:gd name="connsiteX9" fmla="*/ 4957010 w 4957010"/>
              <a:gd name="connsiteY9" fmla="*/ 216567 h 216567"/>
              <a:gd name="connsiteX10" fmla="*/ 4486094 w 4957010"/>
              <a:gd name="connsiteY10" fmla="*/ 216567 h 216567"/>
              <a:gd name="connsiteX11" fmla="*/ 4015178 w 4957010"/>
              <a:gd name="connsiteY11" fmla="*/ 216567 h 216567"/>
              <a:gd name="connsiteX12" fmla="*/ 3345982 w 4957010"/>
              <a:gd name="connsiteY12" fmla="*/ 216567 h 216567"/>
              <a:gd name="connsiteX13" fmla="*/ 2627215 w 4957010"/>
              <a:gd name="connsiteY13" fmla="*/ 216567 h 216567"/>
              <a:gd name="connsiteX14" fmla="*/ 2057159 w 4957010"/>
              <a:gd name="connsiteY14" fmla="*/ 216567 h 216567"/>
              <a:gd name="connsiteX15" fmla="*/ 1437533 w 4957010"/>
              <a:gd name="connsiteY15" fmla="*/ 216567 h 216567"/>
              <a:gd name="connsiteX16" fmla="*/ 867477 w 4957010"/>
              <a:gd name="connsiteY16" fmla="*/ 216567 h 216567"/>
              <a:gd name="connsiteX17" fmla="*/ 0 w 4957010"/>
              <a:gd name="connsiteY17" fmla="*/ 216567 h 216567"/>
              <a:gd name="connsiteX18" fmla="*/ 0 w 4957010"/>
              <a:gd name="connsiteY18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1656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503" y="69214"/>
                  <a:pt x="4959839" y="131609"/>
                  <a:pt x="4957010" y="216567"/>
                </a:cubicBezTo>
                <a:cubicBezTo>
                  <a:pt x="4847621" y="232084"/>
                  <a:pt x="4702661" y="196153"/>
                  <a:pt x="4486094" y="216567"/>
                </a:cubicBezTo>
                <a:cubicBezTo>
                  <a:pt x="4269527" y="236981"/>
                  <a:pt x="4170202" y="229978"/>
                  <a:pt x="4015178" y="216567"/>
                </a:cubicBezTo>
                <a:cubicBezTo>
                  <a:pt x="3860154" y="203156"/>
                  <a:pt x="3488338" y="184567"/>
                  <a:pt x="3345982" y="216567"/>
                </a:cubicBezTo>
                <a:cubicBezTo>
                  <a:pt x="3203626" y="248567"/>
                  <a:pt x="2817312" y="181885"/>
                  <a:pt x="2627215" y="216567"/>
                </a:cubicBezTo>
                <a:cubicBezTo>
                  <a:pt x="2437118" y="251249"/>
                  <a:pt x="2271731" y="197014"/>
                  <a:pt x="2057159" y="216567"/>
                </a:cubicBezTo>
                <a:cubicBezTo>
                  <a:pt x="1842587" y="236120"/>
                  <a:pt x="1747341" y="235945"/>
                  <a:pt x="1437533" y="216567"/>
                </a:cubicBezTo>
                <a:cubicBezTo>
                  <a:pt x="1127725" y="197189"/>
                  <a:pt x="1016517" y="198414"/>
                  <a:pt x="867477" y="216567"/>
                </a:cubicBezTo>
                <a:cubicBezTo>
                  <a:pt x="718437" y="234720"/>
                  <a:pt x="291531" y="259853"/>
                  <a:pt x="0" y="216567"/>
                </a:cubicBezTo>
                <a:cubicBezTo>
                  <a:pt x="1788" y="155341"/>
                  <a:pt x="4760" y="71072"/>
                  <a:pt x="0" y="0"/>
                </a:cubicBezTo>
                <a:close/>
              </a:path>
              <a:path w="4957010" h="21656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798" y="57029"/>
                  <a:pt x="4965831" y="126546"/>
                  <a:pt x="4957010" y="216567"/>
                </a:cubicBezTo>
                <a:cubicBezTo>
                  <a:pt x="4823487" y="219311"/>
                  <a:pt x="4597520" y="220277"/>
                  <a:pt x="4436524" y="216567"/>
                </a:cubicBezTo>
                <a:cubicBezTo>
                  <a:pt x="4275528" y="212857"/>
                  <a:pt x="4059611" y="231722"/>
                  <a:pt x="3816898" y="216567"/>
                </a:cubicBezTo>
                <a:cubicBezTo>
                  <a:pt x="3574185" y="201412"/>
                  <a:pt x="3419592" y="187232"/>
                  <a:pt x="3098131" y="216567"/>
                </a:cubicBezTo>
                <a:cubicBezTo>
                  <a:pt x="2776670" y="245902"/>
                  <a:pt x="2714363" y="248013"/>
                  <a:pt x="2428935" y="216567"/>
                </a:cubicBezTo>
                <a:cubicBezTo>
                  <a:pt x="2143507" y="185121"/>
                  <a:pt x="2005788" y="187231"/>
                  <a:pt x="1759739" y="216567"/>
                </a:cubicBezTo>
                <a:cubicBezTo>
                  <a:pt x="1513690" y="245903"/>
                  <a:pt x="1339170" y="186292"/>
                  <a:pt x="1040972" y="216567"/>
                </a:cubicBezTo>
                <a:cubicBezTo>
                  <a:pt x="742774" y="246842"/>
                  <a:pt x="515504" y="232941"/>
                  <a:pt x="0" y="216567"/>
                </a:cubicBezTo>
                <a:cubicBezTo>
                  <a:pt x="-4335" y="167158"/>
                  <a:pt x="-4653" y="9138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94040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process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then calls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469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Imagine we context switch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310063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B01DC-F25A-4723-7861-374D133CE4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F5E9CD-3537-881D-1379-7BC559AE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an example program using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When you run this program, you will see 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3086274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622882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32EB4-CFDE-698B-7577-20490DF23B77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create an array of pointers to characters (aka strings).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duplicate string literals and assign them to particular positions in the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799346"/>
            <a:ext cx="4957010" cy="657727"/>
          </a:xfrm>
          <a:custGeom>
            <a:avLst/>
            <a:gdLst>
              <a:gd name="connsiteX0" fmla="*/ 0 w 4957010"/>
              <a:gd name="connsiteY0" fmla="*/ 0 h 657727"/>
              <a:gd name="connsiteX1" fmla="*/ 520486 w 4957010"/>
              <a:gd name="connsiteY1" fmla="*/ 0 h 657727"/>
              <a:gd name="connsiteX2" fmla="*/ 1140112 w 4957010"/>
              <a:gd name="connsiteY2" fmla="*/ 0 h 657727"/>
              <a:gd name="connsiteX3" fmla="*/ 1710168 w 4957010"/>
              <a:gd name="connsiteY3" fmla="*/ 0 h 657727"/>
              <a:gd name="connsiteX4" fmla="*/ 2379365 w 4957010"/>
              <a:gd name="connsiteY4" fmla="*/ 0 h 657727"/>
              <a:gd name="connsiteX5" fmla="*/ 3048561 w 4957010"/>
              <a:gd name="connsiteY5" fmla="*/ 0 h 657727"/>
              <a:gd name="connsiteX6" fmla="*/ 3668187 w 4957010"/>
              <a:gd name="connsiteY6" fmla="*/ 0 h 657727"/>
              <a:gd name="connsiteX7" fmla="*/ 4337384 w 4957010"/>
              <a:gd name="connsiteY7" fmla="*/ 0 h 657727"/>
              <a:gd name="connsiteX8" fmla="*/ 4957010 w 4957010"/>
              <a:gd name="connsiteY8" fmla="*/ 0 h 657727"/>
              <a:gd name="connsiteX9" fmla="*/ 4957010 w 4957010"/>
              <a:gd name="connsiteY9" fmla="*/ 657727 h 657727"/>
              <a:gd name="connsiteX10" fmla="*/ 4486094 w 4957010"/>
              <a:gd name="connsiteY10" fmla="*/ 657727 h 657727"/>
              <a:gd name="connsiteX11" fmla="*/ 4015178 w 4957010"/>
              <a:gd name="connsiteY11" fmla="*/ 657727 h 657727"/>
              <a:gd name="connsiteX12" fmla="*/ 3345982 w 4957010"/>
              <a:gd name="connsiteY12" fmla="*/ 657727 h 657727"/>
              <a:gd name="connsiteX13" fmla="*/ 2627215 w 4957010"/>
              <a:gd name="connsiteY13" fmla="*/ 657727 h 657727"/>
              <a:gd name="connsiteX14" fmla="*/ 2057159 w 4957010"/>
              <a:gd name="connsiteY14" fmla="*/ 657727 h 657727"/>
              <a:gd name="connsiteX15" fmla="*/ 1437533 w 4957010"/>
              <a:gd name="connsiteY15" fmla="*/ 657727 h 657727"/>
              <a:gd name="connsiteX16" fmla="*/ 867477 w 4957010"/>
              <a:gd name="connsiteY16" fmla="*/ 657727 h 657727"/>
              <a:gd name="connsiteX17" fmla="*/ 0 w 4957010"/>
              <a:gd name="connsiteY17" fmla="*/ 657727 h 657727"/>
              <a:gd name="connsiteX18" fmla="*/ 0 w 4957010"/>
              <a:gd name="connsiteY18" fmla="*/ 0 h 65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65772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76434" y="282379"/>
                  <a:pt x="4958698" y="414238"/>
                  <a:pt x="4957010" y="657727"/>
                </a:cubicBezTo>
                <a:cubicBezTo>
                  <a:pt x="4847621" y="673244"/>
                  <a:pt x="4702661" y="637313"/>
                  <a:pt x="4486094" y="657727"/>
                </a:cubicBezTo>
                <a:cubicBezTo>
                  <a:pt x="4269527" y="678141"/>
                  <a:pt x="4170202" y="671138"/>
                  <a:pt x="4015178" y="657727"/>
                </a:cubicBezTo>
                <a:cubicBezTo>
                  <a:pt x="3860154" y="644316"/>
                  <a:pt x="3488338" y="625727"/>
                  <a:pt x="3345982" y="657727"/>
                </a:cubicBezTo>
                <a:cubicBezTo>
                  <a:pt x="3203626" y="689727"/>
                  <a:pt x="2817312" y="623045"/>
                  <a:pt x="2627215" y="657727"/>
                </a:cubicBezTo>
                <a:cubicBezTo>
                  <a:pt x="2437118" y="692409"/>
                  <a:pt x="2271731" y="638174"/>
                  <a:pt x="2057159" y="657727"/>
                </a:cubicBezTo>
                <a:cubicBezTo>
                  <a:pt x="1842587" y="677280"/>
                  <a:pt x="1747341" y="677105"/>
                  <a:pt x="1437533" y="657727"/>
                </a:cubicBezTo>
                <a:cubicBezTo>
                  <a:pt x="1127725" y="638349"/>
                  <a:pt x="1016517" y="639574"/>
                  <a:pt x="867477" y="657727"/>
                </a:cubicBezTo>
                <a:cubicBezTo>
                  <a:pt x="718437" y="675880"/>
                  <a:pt x="291531" y="701013"/>
                  <a:pt x="0" y="657727"/>
                </a:cubicBezTo>
                <a:cubicBezTo>
                  <a:pt x="12219" y="400047"/>
                  <a:pt x="19652" y="275663"/>
                  <a:pt x="0" y="0"/>
                </a:cubicBezTo>
                <a:close/>
              </a:path>
              <a:path w="4957010" h="65772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148" y="204049"/>
                  <a:pt x="4942449" y="397112"/>
                  <a:pt x="4957010" y="657727"/>
                </a:cubicBezTo>
                <a:cubicBezTo>
                  <a:pt x="4823487" y="660471"/>
                  <a:pt x="4597520" y="661437"/>
                  <a:pt x="4436524" y="657727"/>
                </a:cubicBezTo>
                <a:cubicBezTo>
                  <a:pt x="4275528" y="654017"/>
                  <a:pt x="4059611" y="672882"/>
                  <a:pt x="3816898" y="657727"/>
                </a:cubicBezTo>
                <a:cubicBezTo>
                  <a:pt x="3574185" y="642572"/>
                  <a:pt x="3419592" y="628392"/>
                  <a:pt x="3098131" y="657727"/>
                </a:cubicBezTo>
                <a:cubicBezTo>
                  <a:pt x="2776670" y="687062"/>
                  <a:pt x="2714363" y="689173"/>
                  <a:pt x="2428935" y="657727"/>
                </a:cubicBezTo>
                <a:cubicBezTo>
                  <a:pt x="2143507" y="626281"/>
                  <a:pt x="2005788" y="628391"/>
                  <a:pt x="1759739" y="657727"/>
                </a:cubicBezTo>
                <a:cubicBezTo>
                  <a:pt x="1513690" y="687063"/>
                  <a:pt x="1339170" y="627452"/>
                  <a:pt x="1040972" y="657727"/>
                </a:cubicBezTo>
                <a:cubicBezTo>
                  <a:pt x="742774" y="688002"/>
                  <a:pt x="515504" y="674101"/>
                  <a:pt x="0" y="657727"/>
                </a:cubicBezTo>
                <a:cubicBezTo>
                  <a:pt x="29075" y="352214"/>
                  <a:pt x="-26710" y="32023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1D82A-04AA-238D-D058-F584F7BCB7DD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that matter, what is </a:t>
            </a:r>
            <a:r>
              <a:rPr lang="en-US" dirty="0" err="1"/>
              <a:t>strdup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8638F-3AB8-F764-6178-E33496A5F3B1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31DAA-0561-69BE-5CB9-B3D97F26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2" y="0"/>
            <a:ext cx="5608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These strings are the program we want to execute </a:t>
            </a:r>
            <a:r>
              <a:rPr lang="en-US" dirty="0"/>
              <a:t>in place</a:t>
            </a:r>
            <a:r>
              <a:rPr lang="en-US" b="0" dirty="0"/>
              <a:t> of the currently executing process.</a:t>
            </a:r>
          </a:p>
          <a:p>
            <a:pPr marL="114300" indent="0">
              <a:buNone/>
            </a:pPr>
            <a:endParaRPr lang="en-US" b="0" dirty="0"/>
          </a:p>
          <a:p>
            <a:r>
              <a:rPr lang="en-US" b="0" dirty="0" err="1"/>
              <a:t>wc</a:t>
            </a:r>
            <a:r>
              <a:rPr lang="en-US" b="0" dirty="0"/>
              <a:t>: the “word count” program</a:t>
            </a:r>
          </a:p>
          <a:p>
            <a:r>
              <a:rPr lang="en-US" b="0" dirty="0"/>
              <a:t>p3.c: the argument to </a:t>
            </a:r>
            <a:r>
              <a:rPr lang="en-US" b="0" dirty="0" err="1"/>
              <a:t>wc</a:t>
            </a:r>
            <a:endParaRPr lang="en-US" b="0" dirty="0"/>
          </a:p>
          <a:p>
            <a:r>
              <a:rPr lang="en-US" b="0" dirty="0"/>
              <a:t>NULL: the end of the </a:t>
            </a:r>
            <a:r>
              <a:rPr lang="en-US" b="0" dirty="0" err="1"/>
              <a:t>args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BB2D5-3EAD-928E-5686-DC625ECD906C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1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just about to execute the next line in the child, but we have a context switch.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9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This process is not the child, so we continue.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2269955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1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wait and, well, wait.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then context switch back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What is </a:t>
            </a:r>
            <a:r>
              <a:rPr lang="en-US" dirty="0" err="1"/>
              <a:t>execvp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BD069-837E-9418-63C6-CFA608DE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946" b="7212"/>
          <a:stretch/>
        </p:blipFill>
        <p:spPr>
          <a:xfrm>
            <a:off x="1772432" y="3906252"/>
            <a:ext cx="5608274" cy="8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execvp</a:t>
            </a:r>
            <a:r>
              <a:rPr lang="en-US" b="0" dirty="0"/>
              <a:t> is going to replace the current process image with a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image of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847A-7FB0-E104-8582-3DD8F04A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4" y="1835150"/>
            <a:ext cx="5715000" cy="1473200"/>
          </a:xfrm>
          <a:custGeom>
            <a:avLst/>
            <a:gdLst>
              <a:gd name="connsiteX0" fmla="*/ 0 w 5715000"/>
              <a:gd name="connsiteY0" fmla="*/ 0 h 1473200"/>
              <a:gd name="connsiteX1" fmla="*/ 628650 w 5715000"/>
              <a:gd name="connsiteY1" fmla="*/ 0 h 1473200"/>
              <a:gd name="connsiteX2" fmla="*/ 1028700 w 5715000"/>
              <a:gd name="connsiteY2" fmla="*/ 0 h 1473200"/>
              <a:gd name="connsiteX3" fmla="*/ 1543050 w 5715000"/>
              <a:gd name="connsiteY3" fmla="*/ 0 h 1473200"/>
              <a:gd name="connsiteX4" fmla="*/ 2228850 w 5715000"/>
              <a:gd name="connsiteY4" fmla="*/ 0 h 1473200"/>
              <a:gd name="connsiteX5" fmla="*/ 2800350 w 5715000"/>
              <a:gd name="connsiteY5" fmla="*/ 0 h 1473200"/>
              <a:gd name="connsiteX6" fmla="*/ 3429000 w 5715000"/>
              <a:gd name="connsiteY6" fmla="*/ 0 h 1473200"/>
              <a:gd name="connsiteX7" fmla="*/ 3943350 w 5715000"/>
              <a:gd name="connsiteY7" fmla="*/ 0 h 1473200"/>
              <a:gd name="connsiteX8" fmla="*/ 4514850 w 5715000"/>
              <a:gd name="connsiteY8" fmla="*/ 0 h 1473200"/>
              <a:gd name="connsiteX9" fmla="*/ 5200650 w 5715000"/>
              <a:gd name="connsiteY9" fmla="*/ 0 h 1473200"/>
              <a:gd name="connsiteX10" fmla="*/ 5715000 w 5715000"/>
              <a:gd name="connsiteY10" fmla="*/ 0 h 1473200"/>
              <a:gd name="connsiteX11" fmla="*/ 5715000 w 5715000"/>
              <a:gd name="connsiteY11" fmla="*/ 505799 h 1473200"/>
              <a:gd name="connsiteX12" fmla="*/ 5715000 w 5715000"/>
              <a:gd name="connsiteY12" fmla="*/ 967401 h 1473200"/>
              <a:gd name="connsiteX13" fmla="*/ 5715000 w 5715000"/>
              <a:gd name="connsiteY13" fmla="*/ 1473200 h 1473200"/>
              <a:gd name="connsiteX14" fmla="*/ 5143500 w 5715000"/>
              <a:gd name="connsiteY14" fmla="*/ 1473200 h 1473200"/>
              <a:gd name="connsiteX15" fmla="*/ 4572000 w 5715000"/>
              <a:gd name="connsiteY15" fmla="*/ 1473200 h 1473200"/>
              <a:gd name="connsiteX16" fmla="*/ 4114800 w 5715000"/>
              <a:gd name="connsiteY16" fmla="*/ 1473200 h 1473200"/>
              <a:gd name="connsiteX17" fmla="*/ 3543300 w 5715000"/>
              <a:gd name="connsiteY17" fmla="*/ 1473200 h 1473200"/>
              <a:gd name="connsiteX18" fmla="*/ 2971800 w 5715000"/>
              <a:gd name="connsiteY18" fmla="*/ 1473200 h 1473200"/>
              <a:gd name="connsiteX19" fmla="*/ 2400300 w 5715000"/>
              <a:gd name="connsiteY19" fmla="*/ 1473200 h 1473200"/>
              <a:gd name="connsiteX20" fmla="*/ 1828800 w 5715000"/>
              <a:gd name="connsiteY20" fmla="*/ 1473200 h 1473200"/>
              <a:gd name="connsiteX21" fmla="*/ 1314450 w 5715000"/>
              <a:gd name="connsiteY21" fmla="*/ 1473200 h 1473200"/>
              <a:gd name="connsiteX22" fmla="*/ 685800 w 5715000"/>
              <a:gd name="connsiteY22" fmla="*/ 1473200 h 1473200"/>
              <a:gd name="connsiteX23" fmla="*/ 0 w 5715000"/>
              <a:gd name="connsiteY23" fmla="*/ 1473200 h 1473200"/>
              <a:gd name="connsiteX24" fmla="*/ 0 w 5715000"/>
              <a:gd name="connsiteY24" fmla="*/ 952669 h 1473200"/>
              <a:gd name="connsiteX25" fmla="*/ 0 w 5715000"/>
              <a:gd name="connsiteY25" fmla="*/ 446871 h 1473200"/>
              <a:gd name="connsiteX26" fmla="*/ 0 w 5715000"/>
              <a:gd name="connsiteY2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5000" h="1473200" fill="none" extrusionOk="0">
                <a:moveTo>
                  <a:pt x="0" y="0"/>
                </a:moveTo>
                <a:cubicBezTo>
                  <a:pt x="237003" y="-50348"/>
                  <a:pt x="486046" y="52048"/>
                  <a:pt x="628650" y="0"/>
                </a:cubicBezTo>
                <a:cubicBezTo>
                  <a:pt x="771254" y="-52048"/>
                  <a:pt x="888308" y="43465"/>
                  <a:pt x="1028700" y="0"/>
                </a:cubicBezTo>
                <a:cubicBezTo>
                  <a:pt x="1169092" y="-43465"/>
                  <a:pt x="1321077" y="60886"/>
                  <a:pt x="1543050" y="0"/>
                </a:cubicBezTo>
                <a:cubicBezTo>
                  <a:pt x="1765023" y="-60886"/>
                  <a:pt x="2048436" y="19926"/>
                  <a:pt x="2228850" y="0"/>
                </a:cubicBezTo>
                <a:cubicBezTo>
                  <a:pt x="2409264" y="-19926"/>
                  <a:pt x="2592513" y="29968"/>
                  <a:pt x="2800350" y="0"/>
                </a:cubicBezTo>
                <a:cubicBezTo>
                  <a:pt x="3008187" y="-29968"/>
                  <a:pt x="3253620" y="33079"/>
                  <a:pt x="3429000" y="0"/>
                </a:cubicBezTo>
                <a:cubicBezTo>
                  <a:pt x="3604380" y="-33079"/>
                  <a:pt x="3730297" y="7116"/>
                  <a:pt x="3943350" y="0"/>
                </a:cubicBezTo>
                <a:cubicBezTo>
                  <a:pt x="4156403" y="-7116"/>
                  <a:pt x="4287959" y="57859"/>
                  <a:pt x="4514850" y="0"/>
                </a:cubicBezTo>
                <a:cubicBezTo>
                  <a:pt x="4741741" y="-57859"/>
                  <a:pt x="4880099" y="4210"/>
                  <a:pt x="5200650" y="0"/>
                </a:cubicBezTo>
                <a:cubicBezTo>
                  <a:pt x="5521201" y="-4210"/>
                  <a:pt x="5529794" y="13561"/>
                  <a:pt x="5715000" y="0"/>
                </a:cubicBezTo>
                <a:cubicBezTo>
                  <a:pt x="5745566" y="197426"/>
                  <a:pt x="5669575" y="258856"/>
                  <a:pt x="5715000" y="505799"/>
                </a:cubicBezTo>
                <a:cubicBezTo>
                  <a:pt x="5760425" y="752742"/>
                  <a:pt x="5694893" y="799569"/>
                  <a:pt x="5715000" y="967401"/>
                </a:cubicBezTo>
                <a:cubicBezTo>
                  <a:pt x="5735107" y="1135233"/>
                  <a:pt x="5664244" y="1230588"/>
                  <a:pt x="5715000" y="1473200"/>
                </a:cubicBezTo>
                <a:cubicBezTo>
                  <a:pt x="5478552" y="1504784"/>
                  <a:pt x="5267085" y="1469672"/>
                  <a:pt x="5143500" y="1473200"/>
                </a:cubicBezTo>
                <a:cubicBezTo>
                  <a:pt x="5019915" y="1476728"/>
                  <a:pt x="4703525" y="1439721"/>
                  <a:pt x="4572000" y="1473200"/>
                </a:cubicBezTo>
                <a:cubicBezTo>
                  <a:pt x="4440475" y="1506679"/>
                  <a:pt x="4287966" y="1424411"/>
                  <a:pt x="4114800" y="1473200"/>
                </a:cubicBezTo>
                <a:cubicBezTo>
                  <a:pt x="3941634" y="1521989"/>
                  <a:pt x="3663127" y="1467332"/>
                  <a:pt x="3543300" y="1473200"/>
                </a:cubicBezTo>
                <a:cubicBezTo>
                  <a:pt x="3423473" y="1479068"/>
                  <a:pt x="3227547" y="1422215"/>
                  <a:pt x="2971800" y="1473200"/>
                </a:cubicBezTo>
                <a:cubicBezTo>
                  <a:pt x="2716053" y="1524185"/>
                  <a:pt x="2550358" y="1449897"/>
                  <a:pt x="2400300" y="1473200"/>
                </a:cubicBezTo>
                <a:cubicBezTo>
                  <a:pt x="2250242" y="1496503"/>
                  <a:pt x="2079440" y="1436982"/>
                  <a:pt x="1828800" y="1473200"/>
                </a:cubicBezTo>
                <a:cubicBezTo>
                  <a:pt x="1578160" y="1509418"/>
                  <a:pt x="1518430" y="1468086"/>
                  <a:pt x="1314450" y="1473200"/>
                </a:cubicBezTo>
                <a:cubicBezTo>
                  <a:pt x="1110470" y="1478314"/>
                  <a:pt x="992190" y="1430741"/>
                  <a:pt x="685800" y="1473200"/>
                </a:cubicBezTo>
                <a:cubicBezTo>
                  <a:pt x="379410" y="1515659"/>
                  <a:pt x="142700" y="1467718"/>
                  <a:pt x="0" y="1473200"/>
                </a:cubicBezTo>
                <a:cubicBezTo>
                  <a:pt x="-57764" y="1241160"/>
                  <a:pt x="43611" y="1168296"/>
                  <a:pt x="0" y="952669"/>
                </a:cubicBezTo>
                <a:cubicBezTo>
                  <a:pt x="-43611" y="737042"/>
                  <a:pt x="36887" y="688269"/>
                  <a:pt x="0" y="446871"/>
                </a:cubicBezTo>
                <a:cubicBezTo>
                  <a:pt x="-36887" y="205473"/>
                  <a:pt x="24277" y="174588"/>
                  <a:pt x="0" y="0"/>
                </a:cubicBezTo>
                <a:close/>
              </a:path>
              <a:path w="5715000" h="1473200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65480" y="259615"/>
                  <a:pt x="5688003" y="296579"/>
                  <a:pt x="5715000" y="520531"/>
                </a:cubicBezTo>
                <a:cubicBezTo>
                  <a:pt x="5741997" y="744483"/>
                  <a:pt x="5710267" y="872140"/>
                  <a:pt x="5715000" y="1026329"/>
                </a:cubicBezTo>
                <a:cubicBezTo>
                  <a:pt x="5719733" y="1180518"/>
                  <a:pt x="5692264" y="1383476"/>
                  <a:pt x="5715000" y="1473200"/>
                </a:cubicBezTo>
                <a:cubicBezTo>
                  <a:pt x="5483742" y="1477341"/>
                  <a:pt x="5320319" y="1464399"/>
                  <a:pt x="5143500" y="1473200"/>
                </a:cubicBezTo>
                <a:cubicBezTo>
                  <a:pt x="4966681" y="1482001"/>
                  <a:pt x="4845295" y="1443597"/>
                  <a:pt x="4686300" y="1473200"/>
                </a:cubicBezTo>
                <a:cubicBezTo>
                  <a:pt x="4527305" y="1502803"/>
                  <a:pt x="4285049" y="1419497"/>
                  <a:pt x="4114800" y="1473200"/>
                </a:cubicBezTo>
                <a:cubicBezTo>
                  <a:pt x="3944551" y="1526903"/>
                  <a:pt x="3666404" y="1394592"/>
                  <a:pt x="3429000" y="1473200"/>
                </a:cubicBezTo>
                <a:cubicBezTo>
                  <a:pt x="3191596" y="1551808"/>
                  <a:pt x="3023672" y="1414070"/>
                  <a:pt x="2857500" y="1473200"/>
                </a:cubicBezTo>
                <a:cubicBezTo>
                  <a:pt x="2691328" y="1532330"/>
                  <a:pt x="2595187" y="1448989"/>
                  <a:pt x="2457450" y="1473200"/>
                </a:cubicBezTo>
                <a:cubicBezTo>
                  <a:pt x="2319713" y="1497411"/>
                  <a:pt x="2104098" y="1471873"/>
                  <a:pt x="2000250" y="1473200"/>
                </a:cubicBezTo>
                <a:cubicBezTo>
                  <a:pt x="1896402" y="1474527"/>
                  <a:pt x="1532175" y="1473000"/>
                  <a:pt x="1314450" y="1473200"/>
                </a:cubicBezTo>
                <a:cubicBezTo>
                  <a:pt x="1096725" y="1473400"/>
                  <a:pt x="1023502" y="1461033"/>
                  <a:pt x="742950" y="1473200"/>
                </a:cubicBezTo>
                <a:cubicBezTo>
                  <a:pt x="462398" y="1485367"/>
                  <a:pt x="175480" y="1467365"/>
                  <a:pt x="0" y="1473200"/>
                </a:cubicBezTo>
                <a:cubicBezTo>
                  <a:pt x="-25514" y="1355144"/>
                  <a:pt x="54765" y="1197081"/>
                  <a:pt x="0" y="982133"/>
                </a:cubicBezTo>
                <a:cubicBezTo>
                  <a:pt x="-54765" y="767185"/>
                  <a:pt x="13489" y="678796"/>
                  <a:pt x="0" y="535263"/>
                </a:cubicBezTo>
                <a:cubicBezTo>
                  <a:pt x="-13489" y="391730"/>
                  <a:pt x="43828" y="2463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55204F-A19C-BAE4-E39A-D2EA982E39CA}"/>
              </a:ext>
            </a:extLst>
          </p:cNvPr>
          <p:cNvSpPr txBox="1">
            <a:spLocks/>
          </p:cNvSpPr>
          <p:nvPr/>
        </p:nvSpPr>
        <p:spPr>
          <a:xfrm>
            <a:off x="6416842" y="453189"/>
            <a:ext cx="2415457" cy="44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1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b="0"/>
              <a:t>Here is an example program using </a:t>
            </a:r>
            <a:r>
              <a:rPr lang="en-US"/>
              <a:t>fork</a:t>
            </a:r>
            <a:r>
              <a:rPr lang="en-US" b="0"/>
              <a:t>.</a:t>
            </a:r>
          </a:p>
          <a:p>
            <a:pPr marL="114300" indent="0">
              <a:buFont typeface="Lato"/>
              <a:buNone/>
            </a:pPr>
            <a:endParaRPr lang="en-US" b="0"/>
          </a:p>
          <a:p>
            <a:pPr marL="114300" indent="0">
              <a:buFont typeface="Lato"/>
              <a:buNone/>
            </a:pPr>
            <a:r>
              <a:rPr lang="en-US" b="0"/>
              <a:t>When you run this program, you will see something like this…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14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 child process has a new face and begins execution from main in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ceased to be the process you know of as the </a:t>
            </a:r>
            <a:r>
              <a:rPr lang="en-US" dirty="0"/>
              <a:t>p1</a:t>
            </a:r>
            <a:r>
              <a:rPr lang="en-US" b="0" dirty="0"/>
              <a:t> program…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has been replaced by the formidable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 err="1"/>
              <a:t>execvp</a:t>
            </a:r>
            <a:r>
              <a:rPr lang="en-US" b="0" dirty="0"/>
              <a:t> system call never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Unless, of course there is 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some point in the future, we context switch back to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assume the </a:t>
            </a:r>
            <a:r>
              <a:rPr lang="en-US" dirty="0" err="1"/>
              <a:t>wc</a:t>
            </a:r>
            <a:r>
              <a:rPr lang="en-US" b="0" dirty="0"/>
              <a:t> program runs to completion and eventually exits.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B423D-51B0-C9FD-9902-1ED4E632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/>
              <a:t>wait</a:t>
            </a:r>
            <a:r>
              <a:rPr lang="en-US" b="0" dirty="0"/>
              <a:t>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Eventually, the parent returns.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713513"/>
            <a:ext cx="4957010" cy="235475"/>
          </a:xfrm>
          <a:custGeom>
            <a:avLst/>
            <a:gdLst>
              <a:gd name="connsiteX0" fmla="*/ 0 w 4957010"/>
              <a:gd name="connsiteY0" fmla="*/ 0 h 235475"/>
              <a:gd name="connsiteX1" fmla="*/ 520486 w 4957010"/>
              <a:gd name="connsiteY1" fmla="*/ 0 h 235475"/>
              <a:gd name="connsiteX2" fmla="*/ 1140112 w 4957010"/>
              <a:gd name="connsiteY2" fmla="*/ 0 h 235475"/>
              <a:gd name="connsiteX3" fmla="*/ 1710168 w 4957010"/>
              <a:gd name="connsiteY3" fmla="*/ 0 h 235475"/>
              <a:gd name="connsiteX4" fmla="*/ 2379365 w 4957010"/>
              <a:gd name="connsiteY4" fmla="*/ 0 h 235475"/>
              <a:gd name="connsiteX5" fmla="*/ 3048561 w 4957010"/>
              <a:gd name="connsiteY5" fmla="*/ 0 h 235475"/>
              <a:gd name="connsiteX6" fmla="*/ 3668187 w 4957010"/>
              <a:gd name="connsiteY6" fmla="*/ 0 h 235475"/>
              <a:gd name="connsiteX7" fmla="*/ 4337384 w 4957010"/>
              <a:gd name="connsiteY7" fmla="*/ 0 h 235475"/>
              <a:gd name="connsiteX8" fmla="*/ 4957010 w 4957010"/>
              <a:gd name="connsiteY8" fmla="*/ 0 h 235475"/>
              <a:gd name="connsiteX9" fmla="*/ 4957010 w 4957010"/>
              <a:gd name="connsiteY9" fmla="*/ 235475 h 235475"/>
              <a:gd name="connsiteX10" fmla="*/ 4486094 w 4957010"/>
              <a:gd name="connsiteY10" fmla="*/ 235475 h 235475"/>
              <a:gd name="connsiteX11" fmla="*/ 4015178 w 4957010"/>
              <a:gd name="connsiteY11" fmla="*/ 235475 h 235475"/>
              <a:gd name="connsiteX12" fmla="*/ 3345982 w 4957010"/>
              <a:gd name="connsiteY12" fmla="*/ 235475 h 235475"/>
              <a:gd name="connsiteX13" fmla="*/ 2627215 w 4957010"/>
              <a:gd name="connsiteY13" fmla="*/ 235475 h 235475"/>
              <a:gd name="connsiteX14" fmla="*/ 2057159 w 4957010"/>
              <a:gd name="connsiteY14" fmla="*/ 235475 h 235475"/>
              <a:gd name="connsiteX15" fmla="*/ 1437533 w 4957010"/>
              <a:gd name="connsiteY15" fmla="*/ 235475 h 235475"/>
              <a:gd name="connsiteX16" fmla="*/ 867477 w 4957010"/>
              <a:gd name="connsiteY16" fmla="*/ 235475 h 235475"/>
              <a:gd name="connsiteX17" fmla="*/ 0 w 4957010"/>
              <a:gd name="connsiteY17" fmla="*/ 235475 h 235475"/>
              <a:gd name="connsiteX18" fmla="*/ 0 w 4957010"/>
              <a:gd name="connsiteY18" fmla="*/ 0 h 23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35475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1544" y="116095"/>
                  <a:pt x="4956599" y="180173"/>
                  <a:pt x="4957010" y="235475"/>
                </a:cubicBezTo>
                <a:cubicBezTo>
                  <a:pt x="4847621" y="250992"/>
                  <a:pt x="4702661" y="215061"/>
                  <a:pt x="4486094" y="235475"/>
                </a:cubicBezTo>
                <a:cubicBezTo>
                  <a:pt x="4269527" y="255889"/>
                  <a:pt x="4170202" y="248886"/>
                  <a:pt x="4015178" y="235475"/>
                </a:cubicBezTo>
                <a:cubicBezTo>
                  <a:pt x="3860154" y="222064"/>
                  <a:pt x="3488338" y="203475"/>
                  <a:pt x="3345982" y="235475"/>
                </a:cubicBezTo>
                <a:cubicBezTo>
                  <a:pt x="3203626" y="267475"/>
                  <a:pt x="2817312" y="200793"/>
                  <a:pt x="2627215" y="235475"/>
                </a:cubicBezTo>
                <a:cubicBezTo>
                  <a:pt x="2437118" y="270157"/>
                  <a:pt x="2271731" y="215922"/>
                  <a:pt x="2057159" y="235475"/>
                </a:cubicBezTo>
                <a:cubicBezTo>
                  <a:pt x="1842587" y="255028"/>
                  <a:pt x="1747341" y="254853"/>
                  <a:pt x="1437533" y="235475"/>
                </a:cubicBezTo>
                <a:cubicBezTo>
                  <a:pt x="1127725" y="216097"/>
                  <a:pt x="1016517" y="217322"/>
                  <a:pt x="867477" y="235475"/>
                </a:cubicBezTo>
                <a:cubicBezTo>
                  <a:pt x="718437" y="253628"/>
                  <a:pt x="291531" y="278761"/>
                  <a:pt x="0" y="235475"/>
                </a:cubicBezTo>
                <a:cubicBezTo>
                  <a:pt x="7485" y="123467"/>
                  <a:pt x="1330" y="47798"/>
                  <a:pt x="0" y="0"/>
                </a:cubicBezTo>
                <a:close/>
              </a:path>
              <a:path w="4957010" h="235475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5867" y="116297"/>
                  <a:pt x="4946151" y="167454"/>
                  <a:pt x="4957010" y="235475"/>
                </a:cubicBezTo>
                <a:cubicBezTo>
                  <a:pt x="4823487" y="238219"/>
                  <a:pt x="4597520" y="239185"/>
                  <a:pt x="4436524" y="235475"/>
                </a:cubicBezTo>
                <a:cubicBezTo>
                  <a:pt x="4275528" y="231765"/>
                  <a:pt x="4059611" y="250630"/>
                  <a:pt x="3816898" y="235475"/>
                </a:cubicBezTo>
                <a:cubicBezTo>
                  <a:pt x="3574185" y="220320"/>
                  <a:pt x="3419592" y="206140"/>
                  <a:pt x="3098131" y="235475"/>
                </a:cubicBezTo>
                <a:cubicBezTo>
                  <a:pt x="2776670" y="264810"/>
                  <a:pt x="2714363" y="266921"/>
                  <a:pt x="2428935" y="235475"/>
                </a:cubicBezTo>
                <a:cubicBezTo>
                  <a:pt x="2143507" y="204029"/>
                  <a:pt x="2005788" y="206139"/>
                  <a:pt x="1759739" y="235475"/>
                </a:cubicBezTo>
                <a:cubicBezTo>
                  <a:pt x="1513690" y="264811"/>
                  <a:pt x="1339170" y="205200"/>
                  <a:pt x="1040972" y="235475"/>
                </a:cubicBezTo>
                <a:cubicBezTo>
                  <a:pt x="742774" y="265750"/>
                  <a:pt x="515504" y="251849"/>
                  <a:pt x="0" y="235475"/>
                </a:cubicBezTo>
                <a:cubicBezTo>
                  <a:pt x="4413" y="181090"/>
                  <a:pt x="-5859" y="5151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Ok, last example. Phew!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very much like the last example, but with a twist!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pic>
        <p:nvPicPr>
          <p:cNvPr id="1026" name="Picture 2" descr="Stop Motion Relax GIF by cintascotch">
            <a:extLst>
              <a:ext uri="{FF2B5EF4-FFF2-40B4-BE49-F238E27FC236}">
                <a16:creationId xmlns:a16="http://schemas.microsoft.com/office/drawing/2014/main" id="{C86A67F6-4FB2-E0F6-C7CC-5ADB149E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81" y="1654628"/>
            <a:ext cx="2559289" cy="31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45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Let’s fast forward to this point in time.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parent is waiting.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child is executing.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710362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196915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In this example, it is important to mention that all processes are associated with the standard I/O streams: </a:t>
            </a:r>
            <a:r>
              <a:rPr lang="en-US" dirty="0"/>
              <a:t>stdin</a:t>
            </a:r>
            <a:r>
              <a:rPr lang="en-US" b="0" dirty="0"/>
              <a:t>, </a:t>
            </a:r>
            <a:r>
              <a:rPr lang="en-US" dirty="0" err="1"/>
              <a:t>stdout</a:t>
            </a:r>
            <a:r>
              <a:rPr lang="en-US" b="0" dirty="0"/>
              <a:t>, </a:t>
            </a:r>
            <a:r>
              <a:rPr lang="en-US" dirty="0"/>
              <a:t>stderr</a:t>
            </a:r>
            <a:r>
              <a:rPr lang="en-US" b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15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141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0" dirty="0"/>
              <a:t>The child then closes the standard output stream.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Yes, you can do this.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good reason.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63591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0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695055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0" dirty="0"/>
              <a:t>The child then opens a new file “./p4.output”.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new file will be assigned the standard output file descriptor effectively making it the new standard output.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89314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0" dirty="0"/>
              <a:t>When </a:t>
            </a:r>
            <a:r>
              <a:rPr lang="en-US" dirty="0" err="1"/>
              <a:t>execvp</a:t>
            </a:r>
            <a:r>
              <a:rPr lang="en-US" b="0" dirty="0"/>
              <a:t> is called, the file descriptors are passed on to the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Thus, all standard output is </a:t>
            </a:r>
            <a:r>
              <a:rPr lang="en-US" b="0" i="1" dirty="0"/>
              <a:t>redirected</a:t>
            </a:r>
            <a:r>
              <a:rPr lang="en-US" b="0" dirty="0"/>
              <a:t> to the file.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how shells implement I/O redirection.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3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577516"/>
          </a:xfrm>
          <a:custGeom>
            <a:avLst/>
            <a:gdLst>
              <a:gd name="connsiteX0" fmla="*/ 0 w 6320589"/>
              <a:gd name="connsiteY0" fmla="*/ 0 h 577516"/>
              <a:gd name="connsiteX1" fmla="*/ 758471 w 6320589"/>
              <a:gd name="connsiteY1" fmla="*/ 0 h 577516"/>
              <a:gd name="connsiteX2" fmla="*/ 1453735 w 6320589"/>
              <a:gd name="connsiteY2" fmla="*/ 0 h 577516"/>
              <a:gd name="connsiteX3" fmla="*/ 2149000 w 6320589"/>
              <a:gd name="connsiteY3" fmla="*/ 0 h 577516"/>
              <a:gd name="connsiteX4" fmla="*/ 2591441 w 6320589"/>
              <a:gd name="connsiteY4" fmla="*/ 0 h 577516"/>
              <a:gd name="connsiteX5" fmla="*/ 3223500 w 6320589"/>
              <a:gd name="connsiteY5" fmla="*/ 0 h 577516"/>
              <a:gd name="connsiteX6" fmla="*/ 3792353 w 6320589"/>
              <a:gd name="connsiteY6" fmla="*/ 0 h 577516"/>
              <a:gd name="connsiteX7" fmla="*/ 4487618 w 6320589"/>
              <a:gd name="connsiteY7" fmla="*/ 0 h 577516"/>
              <a:gd name="connsiteX8" fmla="*/ 4993265 w 6320589"/>
              <a:gd name="connsiteY8" fmla="*/ 0 h 577516"/>
              <a:gd name="connsiteX9" fmla="*/ 5625324 w 6320589"/>
              <a:gd name="connsiteY9" fmla="*/ 0 h 577516"/>
              <a:gd name="connsiteX10" fmla="*/ 6320589 w 6320589"/>
              <a:gd name="connsiteY10" fmla="*/ 0 h 577516"/>
              <a:gd name="connsiteX11" fmla="*/ 6320589 w 6320589"/>
              <a:gd name="connsiteY11" fmla="*/ 577516 h 577516"/>
              <a:gd name="connsiteX12" fmla="*/ 5562118 w 6320589"/>
              <a:gd name="connsiteY12" fmla="*/ 577516 h 577516"/>
              <a:gd name="connsiteX13" fmla="*/ 5119677 w 6320589"/>
              <a:gd name="connsiteY13" fmla="*/ 577516 h 577516"/>
              <a:gd name="connsiteX14" fmla="*/ 4424412 w 6320589"/>
              <a:gd name="connsiteY14" fmla="*/ 577516 h 577516"/>
              <a:gd name="connsiteX15" fmla="*/ 3918765 w 6320589"/>
              <a:gd name="connsiteY15" fmla="*/ 577516 h 577516"/>
              <a:gd name="connsiteX16" fmla="*/ 3286706 w 6320589"/>
              <a:gd name="connsiteY16" fmla="*/ 577516 h 577516"/>
              <a:gd name="connsiteX17" fmla="*/ 2781059 w 6320589"/>
              <a:gd name="connsiteY17" fmla="*/ 577516 h 577516"/>
              <a:gd name="connsiteX18" fmla="*/ 2212206 w 6320589"/>
              <a:gd name="connsiteY18" fmla="*/ 577516 h 577516"/>
              <a:gd name="connsiteX19" fmla="*/ 1643353 w 6320589"/>
              <a:gd name="connsiteY19" fmla="*/ 577516 h 577516"/>
              <a:gd name="connsiteX20" fmla="*/ 1011294 w 6320589"/>
              <a:gd name="connsiteY20" fmla="*/ 577516 h 577516"/>
              <a:gd name="connsiteX21" fmla="*/ 0 w 6320589"/>
              <a:gd name="connsiteY21" fmla="*/ 577516 h 577516"/>
              <a:gd name="connsiteX22" fmla="*/ 0 w 6320589"/>
              <a:gd name="connsiteY22" fmla="*/ 0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577516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4708" y="288079"/>
                  <a:pt x="6344144" y="309278"/>
                  <a:pt x="6320589" y="577516"/>
                </a:cubicBezTo>
                <a:cubicBezTo>
                  <a:pt x="6026827" y="600044"/>
                  <a:pt x="5735741" y="544362"/>
                  <a:pt x="5562118" y="577516"/>
                </a:cubicBezTo>
                <a:cubicBezTo>
                  <a:pt x="5388495" y="610670"/>
                  <a:pt x="5334053" y="560738"/>
                  <a:pt x="5119677" y="577516"/>
                </a:cubicBezTo>
                <a:cubicBezTo>
                  <a:pt x="4905301" y="594294"/>
                  <a:pt x="4602706" y="568972"/>
                  <a:pt x="4424412" y="577516"/>
                </a:cubicBezTo>
                <a:cubicBezTo>
                  <a:pt x="4246118" y="586060"/>
                  <a:pt x="4159206" y="571293"/>
                  <a:pt x="3918765" y="577516"/>
                </a:cubicBezTo>
                <a:cubicBezTo>
                  <a:pt x="3678324" y="583739"/>
                  <a:pt x="3597710" y="577323"/>
                  <a:pt x="3286706" y="577516"/>
                </a:cubicBezTo>
                <a:cubicBezTo>
                  <a:pt x="2975702" y="577709"/>
                  <a:pt x="2890628" y="579256"/>
                  <a:pt x="2781059" y="577516"/>
                </a:cubicBezTo>
                <a:cubicBezTo>
                  <a:pt x="2671490" y="575776"/>
                  <a:pt x="2345571" y="594051"/>
                  <a:pt x="2212206" y="577516"/>
                </a:cubicBezTo>
                <a:cubicBezTo>
                  <a:pt x="2078841" y="560981"/>
                  <a:pt x="1876497" y="563155"/>
                  <a:pt x="1643353" y="577516"/>
                </a:cubicBezTo>
                <a:cubicBezTo>
                  <a:pt x="1410209" y="591877"/>
                  <a:pt x="1197547" y="569478"/>
                  <a:pt x="1011294" y="577516"/>
                </a:cubicBezTo>
                <a:cubicBezTo>
                  <a:pt x="825041" y="585554"/>
                  <a:pt x="425806" y="534176"/>
                  <a:pt x="0" y="577516"/>
                </a:cubicBezTo>
                <a:cubicBezTo>
                  <a:pt x="-15656" y="390517"/>
                  <a:pt x="4303" y="199951"/>
                  <a:pt x="0" y="0"/>
                </a:cubicBezTo>
                <a:close/>
              </a:path>
              <a:path w="6320589" h="577516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5953" y="243552"/>
                  <a:pt x="6318569" y="329416"/>
                  <a:pt x="6320589" y="577516"/>
                </a:cubicBezTo>
                <a:cubicBezTo>
                  <a:pt x="6151769" y="592674"/>
                  <a:pt x="5958657" y="567013"/>
                  <a:pt x="5625324" y="577516"/>
                </a:cubicBezTo>
                <a:cubicBezTo>
                  <a:pt x="5291991" y="588019"/>
                  <a:pt x="5102050" y="593004"/>
                  <a:pt x="4930059" y="577516"/>
                </a:cubicBezTo>
                <a:cubicBezTo>
                  <a:pt x="4758069" y="562028"/>
                  <a:pt x="4577299" y="556469"/>
                  <a:pt x="4234795" y="577516"/>
                </a:cubicBezTo>
                <a:cubicBezTo>
                  <a:pt x="3892291" y="598563"/>
                  <a:pt x="3710040" y="567019"/>
                  <a:pt x="3476324" y="577516"/>
                </a:cubicBezTo>
                <a:cubicBezTo>
                  <a:pt x="3242608" y="588013"/>
                  <a:pt x="3104347" y="603321"/>
                  <a:pt x="2907471" y="577516"/>
                </a:cubicBezTo>
                <a:cubicBezTo>
                  <a:pt x="2710595" y="551711"/>
                  <a:pt x="2615510" y="564042"/>
                  <a:pt x="2401824" y="577516"/>
                </a:cubicBezTo>
                <a:cubicBezTo>
                  <a:pt x="2188138" y="590990"/>
                  <a:pt x="2051955" y="599055"/>
                  <a:pt x="1769765" y="577516"/>
                </a:cubicBezTo>
                <a:cubicBezTo>
                  <a:pt x="1487575" y="555977"/>
                  <a:pt x="1485127" y="567042"/>
                  <a:pt x="1327324" y="577516"/>
                </a:cubicBezTo>
                <a:cubicBezTo>
                  <a:pt x="1169521" y="587990"/>
                  <a:pt x="1103923" y="579506"/>
                  <a:pt x="884882" y="577516"/>
                </a:cubicBezTo>
                <a:cubicBezTo>
                  <a:pt x="665841" y="575526"/>
                  <a:pt x="224035" y="583442"/>
                  <a:pt x="0" y="577516"/>
                </a:cubicBezTo>
                <a:cubicBezTo>
                  <a:pt x="8252" y="422178"/>
                  <a:pt x="-27485" y="26219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Why would we build such an odd interface to what should be the simple act of creating a new process?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Well, as it turns out, the separation of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and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>
                <a:solidFill>
                  <a:srgbClr val="0000FF"/>
                </a:solidFill>
              </a:rPr>
              <a:t> is essential in building a UNIX shell.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401" name="Google Shape;401;p6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Well, as it turns out, the separation of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/>
              <a:t> and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/>
              <a:t> is essential in building a UNIX shell.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It lets the shell run code after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but before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br>
              <a:rPr lang="en"/>
            </a:br>
            <a:r>
              <a:rPr lang="en" i="1"/>
              <a:t>this code can alter the environment of the about-to-be-run program, and thus enables a variety of interesting features to be readily built.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68B6D-AFF3-8248-328C-0E7A66D21DBA}"/>
              </a:ext>
            </a:extLst>
          </p:cNvPr>
          <p:cNvSpPr/>
          <p:nvPr/>
        </p:nvSpPr>
        <p:spPr>
          <a:xfrm>
            <a:off x="641685" y="1612231"/>
            <a:ext cx="1628274" cy="184484"/>
          </a:xfrm>
          <a:custGeom>
            <a:avLst/>
            <a:gdLst>
              <a:gd name="connsiteX0" fmla="*/ 0 w 1628274"/>
              <a:gd name="connsiteY0" fmla="*/ 0 h 184484"/>
              <a:gd name="connsiteX1" fmla="*/ 510193 w 1628274"/>
              <a:gd name="connsiteY1" fmla="*/ 0 h 184484"/>
              <a:gd name="connsiteX2" fmla="*/ 1069233 w 1628274"/>
              <a:gd name="connsiteY2" fmla="*/ 0 h 184484"/>
              <a:gd name="connsiteX3" fmla="*/ 1628274 w 1628274"/>
              <a:gd name="connsiteY3" fmla="*/ 0 h 184484"/>
              <a:gd name="connsiteX4" fmla="*/ 1628274 w 1628274"/>
              <a:gd name="connsiteY4" fmla="*/ 184484 h 184484"/>
              <a:gd name="connsiteX5" fmla="*/ 1052951 w 1628274"/>
              <a:gd name="connsiteY5" fmla="*/ 184484 h 184484"/>
              <a:gd name="connsiteX6" fmla="*/ 559041 w 1628274"/>
              <a:gd name="connsiteY6" fmla="*/ 184484 h 184484"/>
              <a:gd name="connsiteX7" fmla="*/ 0 w 1628274"/>
              <a:gd name="connsiteY7" fmla="*/ 184484 h 184484"/>
              <a:gd name="connsiteX8" fmla="*/ 0 w 1628274"/>
              <a:gd name="connsiteY8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274" h="184484" fill="none" extrusionOk="0">
                <a:moveTo>
                  <a:pt x="0" y="0"/>
                </a:moveTo>
                <a:cubicBezTo>
                  <a:pt x="209775" y="18932"/>
                  <a:pt x="348274" y="19104"/>
                  <a:pt x="510193" y="0"/>
                </a:cubicBezTo>
                <a:cubicBezTo>
                  <a:pt x="672112" y="-19104"/>
                  <a:pt x="867379" y="-24463"/>
                  <a:pt x="1069233" y="0"/>
                </a:cubicBezTo>
                <a:cubicBezTo>
                  <a:pt x="1271087" y="24463"/>
                  <a:pt x="1381691" y="-16158"/>
                  <a:pt x="1628274" y="0"/>
                </a:cubicBezTo>
                <a:cubicBezTo>
                  <a:pt x="1631060" y="69861"/>
                  <a:pt x="1621716" y="107820"/>
                  <a:pt x="1628274" y="184484"/>
                </a:cubicBezTo>
                <a:cubicBezTo>
                  <a:pt x="1468637" y="202988"/>
                  <a:pt x="1208400" y="161541"/>
                  <a:pt x="1052951" y="184484"/>
                </a:cubicBezTo>
                <a:cubicBezTo>
                  <a:pt x="897502" y="207427"/>
                  <a:pt x="690351" y="191112"/>
                  <a:pt x="559041" y="184484"/>
                </a:cubicBezTo>
                <a:cubicBezTo>
                  <a:pt x="427731" y="177857"/>
                  <a:pt x="277010" y="203412"/>
                  <a:pt x="0" y="184484"/>
                </a:cubicBezTo>
                <a:cubicBezTo>
                  <a:pt x="3421" y="111562"/>
                  <a:pt x="-8025" y="86340"/>
                  <a:pt x="0" y="0"/>
                </a:cubicBezTo>
                <a:close/>
              </a:path>
              <a:path w="1628274" h="184484" stroke="0" extrusionOk="0">
                <a:moveTo>
                  <a:pt x="0" y="0"/>
                </a:moveTo>
                <a:cubicBezTo>
                  <a:pt x="191445" y="22295"/>
                  <a:pt x="343477" y="20912"/>
                  <a:pt x="510193" y="0"/>
                </a:cubicBezTo>
                <a:cubicBezTo>
                  <a:pt x="676909" y="-20912"/>
                  <a:pt x="766394" y="23765"/>
                  <a:pt x="1004102" y="0"/>
                </a:cubicBezTo>
                <a:cubicBezTo>
                  <a:pt x="1241810" y="-23765"/>
                  <a:pt x="1444359" y="-20998"/>
                  <a:pt x="1628274" y="0"/>
                </a:cubicBezTo>
                <a:cubicBezTo>
                  <a:pt x="1621845" y="83949"/>
                  <a:pt x="1628913" y="143211"/>
                  <a:pt x="1628274" y="184484"/>
                </a:cubicBezTo>
                <a:cubicBezTo>
                  <a:pt x="1403572" y="210124"/>
                  <a:pt x="1298585" y="194472"/>
                  <a:pt x="1085516" y="184484"/>
                </a:cubicBezTo>
                <a:cubicBezTo>
                  <a:pt x="872447" y="174496"/>
                  <a:pt x="789573" y="170722"/>
                  <a:pt x="542758" y="184484"/>
                </a:cubicBezTo>
                <a:cubicBezTo>
                  <a:pt x="295943" y="198246"/>
                  <a:pt x="221017" y="205152"/>
                  <a:pt x="0" y="184484"/>
                </a:cubicBezTo>
                <a:cubicBezTo>
                  <a:pt x="-9013" y="130235"/>
                  <a:pt x="-730" y="50696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371224"/>
            <a:ext cx="1155031" cy="184484"/>
          </a:xfrm>
          <a:custGeom>
            <a:avLst/>
            <a:gdLst>
              <a:gd name="connsiteX0" fmla="*/ 0 w 1155031"/>
              <a:gd name="connsiteY0" fmla="*/ 0 h 184484"/>
              <a:gd name="connsiteX1" fmla="*/ 589066 w 1155031"/>
              <a:gd name="connsiteY1" fmla="*/ 0 h 184484"/>
              <a:gd name="connsiteX2" fmla="*/ 1155031 w 1155031"/>
              <a:gd name="connsiteY2" fmla="*/ 0 h 184484"/>
              <a:gd name="connsiteX3" fmla="*/ 1155031 w 1155031"/>
              <a:gd name="connsiteY3" fmla="*/ 184484 h 184484"/>
              <a:gd name="connsiteX4" fmla="*/ 554415 w 1155031"/>
              <a:gd name="connsiteY4" fmla="*/ 184484 h 184484"/>
              <a:gd name="connsiteX5" fmla="*/ 0 w 1155031"/>
              <a:gd name="connsiteY5" fmla="*/ 184484 h 184484"/>
              <a:gd name="connsiteX6" fmla="*/ 0 w 1155031"/>
              <a:gd name="connsiteY6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031" h="184484" fill="none" extrusionOk="0">
                <a:moveTo>
                  <a:pt x="0" y="0"/>
                </a:moveTo>
                <a:cubicBezTo>
                  <a:pt x="175837" y="-8425"/>
                  <a:pt x="299491" y="24779"/>
                  <a:pt x="589066" y="0"/>
                </a:cubicBezTo>
                <a:cubicBezTo>
                  <a:pt x="878641" y="-24779"/>
                  <a:pt x="905916" y="15402"/>
                  <a:pt x="1155031" y="0"/>
                </a:cubicBezTo>
                <a:cubicBezTo>
                  <a:pt x="1152077" y="48851"/>
                  <a:pt x="1156656" y="144153"/>
                  <a:pt x="1155031" y="184484"/>
                </a:cubicBezTo>
                <a:cubicBezTo>
                  <a:pt x="1000729" y="208210"/>
                  <a:pt x="835232" y="176609"/>
                  <a:pt x="554415" y="184484"/>
                </a:cubicBezTo>
                <a:cubicBezTo>
                  <a:pt x="273598" y="192359"/>
                  <a:pt x="180198" y="190181"/>
                  <a:pt x="0" y="184484"/>
                </a:cubicBezTo>
                <a:cubicBezTo>
                  <a:pt x="1304" y="142950"/>
                  <a:pt x="-4173" y="73673"/>
                  <a:pt x="0" y="0"/>
                </a:cubicBezTo>
                <a:close/>
              </a:path>
              <a:path w="1155031" h="184484" stroke="0" extrusionOk="0">
                <a:moveTo>
                  <a:pt x="0" y="0"/>
                </a:moveTo>
                <a:cubicBezTo>
                  <a:pt x="168009" y="-13010"/>
                  <a:pt x="324078" y="-25093"/>
                  <a:pt x="554415" y="0"/>
                </a:cubicBezTo>
                <a:cubicBezTo>
                  <a:pt x="784752" y="25093"/>
                  <a:pt x="970423" y="22879"/>
                  <a:pt x="1155031" y="0"/>
                </a:cubicBezTo>
                <a:cubicBezTo>
                  <a:pt x="1150774" y="57354"/>
                  <a:pt x="1151195" y="139268"/>
                  <a:pt x="1155031" y="184484"/>
                </a:cubicBezTo>
                <a:cubicBezTo>
                  <a:pt x="905536" y="171409"/>
                  <a:pt x="766879" y="206006"/>
                  <a:pt x="589066" y="184484"/>
                </a:cubicBezTo>
                <a:cubicBezTo>
                  <a:pt x="411253" y="162962"/>
                  <a:pt x="262593" y="166012"/>
                  <a:pt x="0" y="184484"/>
                </a:cubicBezTo>
                <a:cubicBezTo>
                  <a:pt x="-8391" y="133215"/>
                  <a:pt x="-5860" y="47863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675FD-6463-6B2F-5236-B6AF5CE73A04}"/>
              </a:ext>
            </a:extLst>
          </p:cNvPr>
          <p:cNvSpPr/>
          <p:nvPr/>
        </p:nvSpPr>
        <p:spPr>
          <a:xfrm>
            <a:off x="818149" y="3130217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40875-02EA-16A4-DC43-B6229CEAE68F}"/>
              </a:ext>
            </a:extLst>
          </p:cNvPr>
          <p:cNvSpPr/>
          <p:nvPr/>
        </p:nvSpPr>
        <p:spPr>
          <a:xfrm>
            <a:off x="818148" y="3725780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834188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555707"/>
            <a:ext cx="376989" cy="184484"/>
          </a:xfrm>
          <a:custGeom>
            <a:avLst/>
            <a:gdLst>
              <a:gd name="connsiteX0" fmla="*/ 0 w 376989"/>
              <a:gd name="connsiteY0" fmla="*/ 0 h 184484"/>
              <a:gd name="connsiteX1" fmla="*/ 376989 w 376989"/>
              <a:gd name="connsiteY1" fmla="*/ 0 h 184484"/>
              <a:gd name="connsiteX2" fmla="*/ 376989 w 376989"/>
              <a:gd name="connsiteY2" fmla="*/ 184484 h 184484"/>
              <a:gd name="connsiteX3" fmla="*/ 0 w 376989"/>
              <a:gd name="connsiteY3" fmla="*/ 184484 h 184484"/>
              <a:gd name="connsiteX4" fmla="*/ 0 w 376989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989" h="184484" fill="none" extrusionOk="0">
                <a:moveTo>
                  <a:pt x="0" y="0"/>
                </a:moveTo>
                <a:cubicBezTo>
                  <a:pt x="118090" y="-13514"/>
                  <a:pt x="233158" y="11527"/>
                  <a:pt x="376989" y="0"/>
                </a:cubicBezTo>
                <a:cubicBezTo>
                  <a:pt x="375950" y="77519"/>
                  <a:pt x="386002" y="109594"/>
                  <a:pt x="376989" y="184484"/>
                </a:cubicBezTo>
                <a:cubicBezTo>
                  <a:pt x="232681" y="194940"/>
                  <a:pt x="152359" y="172923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76989" h="184484" stroke="0" extrusionOk="0">
                <a:moveTo>
                  <a:pt x="0" y="0"/>
                </a:moveTo>
                <a:cubicBezTo>
                  <a:pt x="115151" y="18361"/>
                  <a:pt x="190239" y="2372"/>
                  <a:pt x="376989" y="0"/>
                </a:cubicBezTo>
                <a:cubicBezTo>
                  <a:pt x="384082" y="57978"/>
                  <a:pt x="369639" y="132214"/>
                  <a:pt x="376989" y="184484"/>
                </a:cubicBezTo>
                <a:cubicBezTo>
                  <a:pt x="268480" y="184971"/>
                  <a:pt x="178517" y="202216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1656</Words>
  <Application>Microsoft Macintosh PowerPoint</Application>
  <PresentationFormat>On-screen Show (16:9)</PresentationFormat>
  <Paragraphs>337</Paragraphs>
  <Slides>73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Lato Light</vt:lpstr>
      <vt:lpstr>Lato</vt:lpstr>
      <vt:lpstr>Consolas</vt:lpstr>
      <vt:lpstr>Arial</vt:lpstr>
      <vt:lpstr>Tim Richards Style</vt:lpstr>
      <vt:lpstr>377 Operating Systems</vt:lpstr>
      <vt:lpstr>Which came first, the chicken or the egg?</vt:lpstr>
      <vt:lpstr>PowerPoint Presentation</vt:lpstr>
      <vt:lpstr>Creating New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 Motivating the API</vt:lpstr>
      <vt:lpstr>Why? Motivating the API</vt:lpstr>
      <vt:lpstr>Why? Motivating the API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73</cp:revision>
  <dcterms:modified xsi:type="dcterms:W3CDTF">2023-02-16T02:05:52Z</dcterms:modified>
</cp:coreProperties>
</file>